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13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628" y="770467"/>
            <a:ext cx="8086725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000" spc="-120" baseline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634" y="4198409"/>
            <a:ext cx="6921151" cy="16459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9/26/2016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664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smtClean="0"/>
              <a:t>9/26/2016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946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7963" y="695325"/>
            <a:ext cx="1971675" cy="48006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44" y="714376"/>
            <a:ext cx="5800725" cy="540067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smtClean="0"/>
              <a:t>9/26/2016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73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smtClean="0"/>
              <a:t>9/26/2016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65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628" y="767419"/>
            <a:ext cx="8085582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000" b="0" baseline="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634" y="4187275"/>
            <a:ext cx="6919722" cy="1645920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894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7492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38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smtClean="0"/>
              <a:t>9/26/2016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30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492" y="2032000"/>
            <a:ext cx="3806190" cy="7234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492" y="2736150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6310" y="2029968"/>
            <a:ext cx="3806190" cy="72237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6310" y="2734056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smtClean="0"/>
              <a:t>9/26/2016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825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smtClean="0"/>
              <a:t>9/26/2016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43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smtClean="0"/>
              <a:t>9/26/2016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682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5000" y="0"/>
            <a:ext cx="3429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96053" y="542282"/>
            <a:ext cx="253746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360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762000"/>
            <a:ext cx="4572000" cy="4572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6987" y="2511813"/>
            <a:ext cx="254889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>
                <a:solidFill>
                  <a:srgbClr val="40404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smtClean="0"/>
              <a:t>9/26/2016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318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918" y="5418668"/>
            <a:ext cx="8085582" cy="613283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9144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rgbClr val="4D4D4D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7492" y="5909735"/>
            <a:ext cx="6922008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9/26/2016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827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919" y="499533"/>
            <a:ext cx="8079581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206" y="1993393"/>
            <a:ext cx="8065294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6412447"/>
            <a:ext cx="30861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9/26/2016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0" y="6554697"/>
            <a:ext cx="37719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41193" y="5829748"/>
            <a:ext cx="219456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0" b="0">
                <a:ln>
                  <a:noFill/>
                </a:ln>
                <a:solidFill>
                  <a:schemeClr val="accent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788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74320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CL" sz="6000" dirty="0" smtClean="0"/>
              <a:t>Vista y Proyección</a:t>
            </a:r>
            <a:endParaRPr lang="es-PE" sz="6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L" dirty="0" smtClean="0"/>
              <a:t>Dr. Ivan Sipiran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93821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Proyección ortográfica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Volumen de vista canónico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745" y="2960465"/>
            <a:ext cx="3387609" cy="313553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056094" y="2420470"/>
            <a:ext cx="35164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 smtClean="0"/>
              <a:t>Porqué está forma?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2400" dirty="0" smtClean="0"/>
              <a:t>Fácil para recortar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2400" dirty="0" smtClean="0"/>
              <a:t>Proyección es trivial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3902324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Proyección ortográfica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Posiciones de vista arbitraria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896" y="2855259"/>
            <a:ext cx="4645398" cy="356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04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Proyección perspectiva</a:t>
            </a:r>
            <a:endParaRPr lang="es-P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s-CL" dirty="0" smtClean="0"/>
                  <a:t> Cámara simple de perspectiva</a:t>
                </a:r>
              </a:p>
              <a:p>
                <a:pPr marL="268288" indent="0">
                  <a:buFont typeface="Wingdings" panose="05000000000000000000" pitchFamily="2" charset="2"/>
                  <a:buChar char="§"/>
                </a:pPr>
                <a:r>
                  <a:rPr lang="es-CL" dirty="0"/>
                  <a:t> </a:t>
                </a:r>
                <a:r>
                  <a:rPr lang="es-CL" dirty="0" smtClean="0"/>
                  <a:t> Cámara observa a lo largo del eje Z</a:t>
                </a:r>
              </a:p>
              <a:p>
                <a:pPr marL="268288" indent="0">
                  <a:buFont typeface="Wingdings" panose="05000000000000000000" pitchFamily="2" charset="2"/>
                  <a:buChar char="§"/>
                </a:pPr>
                <a:r>
                  <a:rPr lang="es-CL" dirty="0" smtClean="0"/>
                  <a:t>Punto focal es el origen</a:t>
                </a:r>
              </a:p>
              <a:p>
                <a:pPr marL="268288" indent="0">
                  <a:buFont typeface="Wingdings" panose="05000000000000000000" pitchFamily="2" charset="2"/>
                  <a:buChar char="§"/>
                </a:pPr>
                <a:r>
                  <a:rPr lang="es-CL" dirty="0"/>
                  <a:t> </a:t>
                </a:r>
                <a:r>
                  <a:rPr lang="es-CL" dirty="0" smtClean="0"/>
                  <a:t>Plano de la imagen es paralelo a XY a distancia </a:t>
                </a:r>
                <a14:m>
                  <m:oMath xmlns:m="http://schemas.openxmlformats.org/officeDocument/2006/math">
                    <m:r>
                      <a:rPr lang="es-CL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s-PE" dirty="0"/>
              </a:p>
            </p:txBody>
          </p:sp>
        </mc:Choice>
        <mc:Fallback>
          <p:sp>
            <p:nvSpPr>
              <p:cNvPr id="3" name="Marcador de contenid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83" t="-2751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6782" y="3876485"/>
            <a:ext cx="3150415" cy="27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84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Perspectiva de un punto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462" y="1801625"/>
            <a:ext cx="6515100" cy="36671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CuadroTexto 4"/>
              <p:cNvSpPr txBox="1"/>
              <p:nvPr/>
            </p:nvSpPr>
            <p:spPr>
              <a:xfrm>
                <a:off x="3639669" y="5795682"/>
                <a:ext cx="1532966" cy="84003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PE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sz="3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s-CL" sz="3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s-CL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CL" sz="32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s-CL" sz="3200" b="0" i="1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s-CL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L" sz="3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num>
                        <m:den>
                          <m:r>
                            <a:rPr lang="es-CL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</m:oMath>
                  </m:oMathPara>
                </a14:m>
                <a:endParaRPr lang="es-PE" sz="3200" dirty="0"/>
              </a:p>
            </p:txBody>
          </p:sp>
        </mc:Choice>
        <mc:Fallback>
          <p:sp>
            <p:nvSpPr>
              <p:cNvPr id="5" name="CuadroTexto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9669" y="5795682"/>
                <a:ext cx="1532966" cy="84003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3662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Proyección perspectiva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Volumen de vista es ahora un trapezoide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560" y="2756366"/>
            <a:ext cx="5551367" cy="361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305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Especificación de Vista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Necesitamos especificar algunos parámetros</a:t>
            </a:r>
          </a:p>
          <a:p>
            <a:pPr marL="447675" indent="-90488"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 Punto focal (F) : posición de cámara.</a:t>
            </a:r>
          </a:p>
          <a:p>
            <a:pPr marL="447675" indent="-90488"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 Punto de visión (V): el punto 3D que estará al centro de la imagen</a:t>
            </a:r>
          </a:p>
          <a:p>
            <a:pPr marL="447675" indent="-90488"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Orientación de la cámara en referencia al eje FV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749" y="4130769"/>
            <a:ext cx="3982851" cy="253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45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Especificación de Vista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La orientación de la cámara es referencial.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Se computará la proyección de la orientación en el plano perpendicular al vector FV.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Implementación</a:t>
            </a:r>
          </a:p>
          <a:p>
            <a:pPr marL="538163" indent="-90488"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Trasladar el punto focal al origen </a:t>
            </a:r>
          </a:p>
          <a:p>
            <a:pPr marL="538163" indent="-90488">
              <a:buFont typeface="Wingdings" panose="05000000000000000000" pitchFamily="2" charset="2"/>
              <a:buChar char="§"/>
            </a:pPr>
            <a:r>
              <a:rPr lang="es-CL" dirty="0" smtClean="0"/>
              <a:t> Rotar de tal forma que el vector FV se alinea al eje Z</a:t>
            </a:r>
          </a:p>
          <a:p>
            <a:pPr marL="538163" indent="-90488"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Rotar de tal forma que orientación coincida con el eje Y</a:t>
            </a:r>
          </a:p>
        </p:txBody>
      </p:sp>
    </p:spTree>
    <p:extLst>
      <p:ext uri="{BB962C8B-B14F-4D97-AF65-F5344CB8AC3E}">
        <p14:creationId xmlns:p14="http://schemas.microsoft.com/office/powerpoint/2010/main" val="22457712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Ejemplos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958" y="2405903"/>
            <a:ext cx="4144755" cy="273983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161" y="1287836"/>
            <a:ext cx="3705511" cy="497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321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Implementación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Experimentar con vistas y proyecciones en </a:t>
            </a:r>
            <a:r>
              <a:rPr lang="es-CL" dirty="0" err="1" smtClean="0"/>
              <a:t>OpenGL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16308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Cómo funciona el sistema visual humano?</a:t>
            </a:r>
            <a:endParaRPr lang="es-PE" dirty="0"/>
          </a:p>
        </p:txBody>
      </p:sp>
      <p:sp>
        <p:nvSpPr>
          <p:cNvPr id="4" name="CuadroTexto 3"/>
          <p:cNvSpPr txBox="1"/>
          <p:nvPr/>
        </p:nvSpPr>
        <p:spPr>
          <a:xfrm>
            <a:off x="742277" y="2583823"/>
            <a:ext cx="411765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2000" dirty="0" smtClean="0"/>
              <a:t>Luz pasa a través de la cornea y traspasa los lentes.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2000" dirty="0" smtClean="0"/>
              <a:t>La luz se proyecta en la retina en una zona llamada fóvea.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2000" dirty="0" smtClean="0"/>
              <a:t>La fóvea contiene conos y bastones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PE" sz="2000" dirty="0" smtClean="0"/>
              <a:t>Los conos perciben el color (6-7M)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PE" sz="2000" dirty="0" smtClean="0"/>
              <a:t>Los bastones perciben la profundidad de campo (75-150M)</a:t>
            </a:r>
            <a:endParaRPr lang="es-PE" sz="2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688" y="2519642"/>
            <a:ext cx="3631883" cy="414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853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Cómo funciona el sistema visual humano?</a:t>
            </a:r>
            <a:endParaRPr lang="es-PE" dirty="0"/>
          </a:p>
        </p:txBody>
      </p:sp>
      <p:sp>
        <p:nvSpPr>
          <p:cNvPr id="4" name="CuadroTexto 3"/>
          <p:cNvSpPr txBox="1"/>
          <p:nvPr/>
        </p:nvSpPr>
        <p:spPr>
          <a:xfrm>
            <a:off x="742277" y="2583823"/>
            <a:ext cx="41176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2000" dirty="0"/>
              <a:t>La fóvea es la contraparte biológica de un sensor digital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2000" dirty="0"/>
              <a:t>Tamaño: 1.5mm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2000" dirty="0"/>
              <a:t>Resolución: 337,000 elementos</a:t>
            </a:r>
            <a:endParaRPr lang="es-PE" sz="2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688" y="2519642"/>
            <a:ext cx="3631883" cy="414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68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Cómo funciona el sistema visual humano?</a:t>
            </a:r>
            <a:endParaRPr lang="es-PE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497" y="2744152"/>
            <a:ext cx="6824663" cy="188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06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2391508"/>
            <a:ext cx="7680081" cy="210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098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Cámara </a:t>
            </a:r>
            <a:r>
              <a:rPr lang="es-CL" dirty="0" err="1" smtClean="0"/>
              <a:t>Pinhole</a:t>
            </a:r>
            <a:r>
              <a:rPr lang="es-CL" dirty="0" smtClean="0"/>
              <a:t> (cámara </a:t>
            </a:r>
            <a:r>
              <a:rPr lang="es-CL" dirty="0" err="1" smtClean="0"/>
              <a:t>estenopeica</a:t>
            </a:r>
            <a:r>
              <a:rPr lang="es-CL" dirty="0" smtClean="0"/>
              <a:t>)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9" y="2877590"/>
            <a:ext cx="3744117" cy="255536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234" y="3197384"/>
            <a:ext cx="2676920" cy="191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335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El ojo humano colapsa el estímulo del mundo 3D en una imagen </a:t>
            </a:r>
            <a:r>
              <a:rPr lang="es-CL" dirty="0" err="1" smtClean="0"/>
              <a:t>retinal</a:t>
            </a:r>
            <a:r>
              <a:rPr lang="es-CL" dirty="0" smtClean="0"/>
              <a:t> 2D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Este proceso tiene dos etapas:</a:t>
            </a:r>
          </a:p>
          <a:p>
            <a:pPr marL="273050" lvl="1" indent="-4763"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 Transformación de vista: posición de cámara y dirección</a:t>
            </a:r>
          </a:p>
          <a:p>
            <a:pPr marL="273050" lvl="1" indent="-4763"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 Proyección: reducir 3D a 2D</a:t>
            </a:r>
          </a:p>
          <a:p>
            <a:pPr marL="4763" lvl="1" indent="-4763"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Se necesita usar las coordenadas homogéneas (depende de la transformación y proyección a usar)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816865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Proyecciones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Perspectiva y Ortográfica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98" y="2989450"/>
            <a:ext cx="3768538" cy="357435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611" y="4104154"/>
            <a:ext cx="3924581" cy="186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186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Proyección ortográfica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7206" y="1993393"/>
            <a:ext cx="3751029" cy="376618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El punto focal está en el infinito. Los rayos de proyección son paralelos y ortogonales al plano de la imagen.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Es el modelo empleado en lentes telefoto</a:t>
            </a:r>
            <a:endParaRPr lang="es-PE" dirty="0"/>
          </a:p>
        </p:txBody>
      </p:sp>
      <p:pic>
        <p:nvPicPr>
          <p:cNvPr id="1026" name="Picture 2" descr="Image result for telephoto le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5714" y="1993393"/>
            <a:ext cx="3073335" cy="2048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009" y="4197304"/>
            <a:ext cx="3173399" cy="267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49209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a">
  <a:themeElements>
    <a:clrScheme name="Metropolitana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a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TM03457491[[fn=Metrópoli]]</Template>
  <TotalTime>1755</TotalTime>
  <Words>393</Words>
  <Application>Microsoft Office PowerPoint</Application>
  <PresentationFormat>Presentación en pantalla (4:3)</PresentationFormat>
  <Paragraphs>61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Calibri Light</vt:lpstr>
      <vt:lpstr>Cambria Math</vt:lpstr>
      <vt:lpstr>Wingdings</vt:lpstr>
      <vt:lpstr>Metropolitana</vt:lpstr>
      <vt:lpstr>Vista y Proyección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Proyecciones</vt:lpstr>
      <vt:lpstr>Proyección ortográfica</vt:lpstr>
      <vt:lpstr>Proyección ortográfica</vt:lpstr>
      <vt:lpstr>Proyección ortográfica</vt:lpstr>
      <vt:lpstr>Proyección perspectiva</vt:lpstr>
      <vt:lpstr>Perspectiva de un punto</vt:lpstr>
      <vt:lpstr>Proyección perspectiva</vt:lpstr>
      <vt:lpstr>Especificación de Vista</vt:lpstr>
      <vt:lpstr>Especificación de Vista</vt:lpstr>
      <vt:lpstr>Ejemplos</vt:lpstr>
      <vt:lpstr>Implementación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Gráficos en Computación</dc:title>
  <dc:creator>Ivan Sipiran</dc:creator>
  <cp:lastModifiedBy>Ivan Sipiran</cp:lastModifiedBy>
  <cp:revision>116</cp:revision>
  <dcterms:created xsi:type="dcterms:W3CDTF">2016-08-01T21:13:51Z</dcterms:created>
  <dcterms:modified xsi:type="dcterms:W3CDTF">2016-09-26T16:48:38Z</dcterms:modified>
</cp:coreProperties>
</file>

<file path=docProps/thumbnail.jpeg>
</file>